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57" r:id="rId4"/>
    <p:sldId id="258" r:id="rId5"/>
    <p:sldId id="260" r:id="rId6"/>
    <p:sldId id="264" r:id="rId7"/>
    <p:sldId id="267" r:id="rId8"/>
    <p:sldId id="261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A3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470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D9A05-CD3F-40A0-82EE-4C72710E0A67}" type="datetimeFigureOut">
              <a:rPr lang="en-US" smtClean="0"/>
              <a:t>3/26/2013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A0A4A-24E7-4515-9AE5-F4BA4BB72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1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A0A4A-24E7-4515-9AE5-F4BA4BB72BB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907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F436-C9EE-4F80-B8D5-CF29CFFFDA65}" type="datetimeFigureOut">
              <a:rPr lang="en-US" smtClean="0"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8B77-CC2F-457E-B41E-D2DEED9F0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69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F436-C9EE-4F80-B8D5-CF29CFFFDA65}" type="datetimeFigureOut">
              <a:rPr lang="en-US" smtClean="0"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8B77-CC2F-457E-B41E-D2DEED9F0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64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F436-C9EE-4F80-B8D5-CF29CFFFDA65}" type="datetimeFigureOut">
              <a:rPr lang="en-US" smtClean="0"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8B77-CC2F-457E-B41E-D2DEED9F0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937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F436-C9EE-4F80-B8D5-CF29CFFFDA65}" type="datetimeFigureOut">
              <a:rPr lang="en-US" smtClean="0"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8B77-CC2F-457E-B41E-D2DEED9F0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2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F436-C9EE-4F80-B8D5-CF29CFFFDA65}" type="datetimeFigureOut">
              <a:rPr lang="en-US" smtClean="0"/>
              <a:t>3/26/2013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8B77-CC2F-457E-B41E-D2DEED9F0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09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F436-C9EE-4F80-B8D5-CF29CFFFDA65}" type="datetimeFigureOut">
              <a:rPr lang="en-US" smtClean="0"/>
              <a:t>3/26/2013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8B77-CC2F-457E-B41E-D2DEED9F0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9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F436-C9EE-4F80-B8D5-CF29CFFFDA65}" type="datetimeFigureOut">
              <a:rPr lang="en-US" smtClean="0"/>
              <a:t>3/26/2013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8B77-CC2F-457E-B41E-D2DEED9F0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59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F436-C9EE-4F80-B8D5-CF29CFFFDA65}" type="datetimeFigureOut">
              <a:rPr lang="en-US" smtClean="0"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8B77-CC2F-457E-B41E-D2DEED9F0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39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F436-C9EE-4F80-B8D5-CF29CFFFDA65}" type="datetimeFigureOut">
              <a:rPr lang="en-US" smtClean="0"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8B77-CC2F-457E-B41E-D2DEED9F0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0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F436-C9EE-4F80-B8D5-CF29CFFFDA65}" type="datetimeFigureOut">
              <a:rPr lang="en-US" smtClean="0"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8B77-CC2F-457E-B41E-D2DEED9F0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86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CF436-C9EE-4F80-B8D5-CF29CFFFDA65}" type="datetimeFigureOut">
              <a:rPr lang="en-US" smtClean="0"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B8B77-CC2F-457E-B41E-D2DEED9F0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65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CF436-C9EE-4F80-B8D5-CF29CFFFDA65}" type="datetimeFigureOut">
              <a:rPr lang="en-US" smtClean="0"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B8B77-CC2F-457E-B41E-D2DEED9F0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784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Quaker Lane &amp; Seminary Road/ </a:t>
            </a:r>
            <a:r>
              <a:rPr lang="en-US" dirty="0" err="1" smtClean="0"/>
              <a:t>Janney’s</a:t>
            </a:r>
            <a:r>
              <a:rPr lang="en-US" dirty="0" smtClean="0"/>
              <a:t> Lane</a:t>
            </a:r>
            <a:br>
              <a:rPr lang="en-US" dirty="0" smtClean="0"/>
            </a:br>
            <a:r>
              <a:rPr lang="en-US" dirty="0" smtClean="0"/>
              <a:t>March 14, 2013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65760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392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Current Conditions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5" t="21621" r="42142" b="42028"/>
          <a:stretch/>
        </p:blipFill>
        <p:spPr bwMode="auto">
          <a:xfrm>
            <a:off x="304800" y="2395728"/>
            <a:ext cx="3981274" cy="3392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0600" y="18659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AM Peak Hour Volumes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0" t="21716" r="38929" b="44611"/>
          <a:stretch/>
        </p:blipFill>
        <p:spPr bwMode="auto">
          <a:xfrm>
            <a:off x="4724400" y="2393448"/>
            <a:ext cx="3886200" cy="339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257800" y="1890808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PM Peak Hour Volumes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85800" y="5181600"/>
            <a:ext cx="0" cy="5334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181600" y="5181600"/>
            <a:ext cx="0" cy="5334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021981">
            <a:off x="270860" y="2967580"/>
            <a:ext cx="1439479" cy="38100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Seminary Rd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021981">
            <a:off x="4708489" y="3119980"/>
            <a:ext cx="1439479" cy="38100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Seminary Rd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91200" y="5410200"/>
            <a:ext cx="1600200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Quaker Lane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00200" y="5354223"/>
            <a:ext cx="1600200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Quaker Lane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488846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029200" y="4876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137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7098" y="2743200"/>
            <a:ext cx="7620000" cy="1676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16200000">
            <a:off x="2162965" y="2883232"/>
            <a:ext cx="5105401" cy="177733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953000" y="1219199"/>
            <a:ext cx="0" cy="1524001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495800" y="4424065"/>
            <a:ext cx="0" cy="1900536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5427198" y="3957935"/>
            <a:ext cx="30099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817098" y="3560298"/>
            <a:ext cx="3009899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191000" y="531056"/>
            <a:ext cx="0" cy="221214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191000" y="4419600"/>
            <a:ext cx="1" cy="190500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876800" y="4419599"/>
            <a:ext cx="0" cy="190500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17098" y="3962400"/>
            <a:ext cx="300989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817097" y="3124200"/>
            <a:ext cx="300989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427197" y="3581400"/>
            <a:ext cx="300989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5427198" y="3200400"/>
            <a:ext cx="300989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5257800" y="533987"/>
            <a:ext cx="0" cy="221214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 rot="16200000">
            <a:off x="3012133" y="5065066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Quaker Lane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17098" y="3083393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Seminary Road</a:t>
            </a:r>
            <a:endParaRPr lang="en-US" sz="24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6050512" y="39624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Janneys</a:t>
            </a:r>
            <a:r>
              <a:rPr lang="en-US" sz="2400" b="1" dirty="0" smtClean="0"/>
              <a:t> Lane</a:t>
            </a:r>
          </a:p>
        </p:txBody>
      </p:sp>
      <p:sp>
        <p:nvSpPr>
          <p:cNvPr id="54" name="Right Arrow 53"/>
          <p:cNvSpPr/>
          <p:nvPr/>
        </p:nvSpPr>
        <p:spPr>
          <a:xfrm>
            <a:off x="3657600" y="4114800"/>
            <a:ext cx="457201" cy="152400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Bent Arrow 54"/>
          <p:cNvSpPr/>
          <p:nvPr/>
        </p:nvSpPr>
        <p:spPr>
          <a:xfrm rot="5400000">
            <a:off x="3689835" y="4110050"/>
            <a:ext cx="277314" cy="341785"/>
          </a:xfrm>
          <a:prstGeom prst="ben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Bent Arrow 56"/>
          <p:cNvSpPr/>
          <p:nvPr/>
        </p:nvSpPr>
        <p:spPr>
          <a:xfrm rot="16200000" flipV="1">
            <a:off x="3676092" y="3562908"/>
            <a:ext cx="304800" cy="341784"/>
          </a:xfrm>
          <a:prstGeom prst="ben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8" name="Right Arrow 57"/>
          <p:cNvSpPr/>
          <p:nvPr/>
        </p:nvSpPr>
        <p:spPr>
          <a:xfrm rot="10800000">
            <a:off x="5221089" y="3007664"/>
            <a:ext cx="383238" cy="192735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Bent Arrow 58"/>
          <p:cNvSpPr/>
          <p:nvPr/>
        </p:nvSpPr>
        <p:spPr>
          <a:xfrm rot="16200000">
            <a:off x="5316765" y="2836637"/>
            <a:ext cx="304800" cy="270326"/>
          </a:xfrm>
          <a:prstGeom prst="ben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0" name="Right Arrow 59"/>
          <p:cNvSpPr/>
          <p:nvPr/>
        </p:nvSpPr>
        <p:spPr>
          <a:xfrm rot="10800000">
            <a:off x="5221090" y="3352799"/>
            <a:ext cx="383237" cy="156865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Bent Arrow 60"/>
          <p:cNvSpPr/>
          <p:nvPr/>
        </p:nvSpPr>
        <p:spPr>
          <a:xfrm rot="5400000" flipV="1">
            <a:off x="5293989" y="3698872"/>
            <a:ext cx="275414" cy="345271"/>
          </a:xfrm>
          <a:prstGeom prst="ben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85800" y="3810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Safety Concern this Proposal </a:t>
            </a:r>
            <a:r>
              <a:rPr lang="en-US" sz="3600" dirty="0"/>
              <a:t>W</a:t>
            </a:r>
            <a:r>
              <a:rPr lang="en-US" sz="3600" dirty="0" smtClean="0"/>
              <a:t>ill Address</a:t>
            </a:r>
            <a:endParaRPr lang="en-US" sz="3600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5257800" y="4419600"/>
            <a:ext cx="0" cy="190500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ight Arrow 34"/>
          <p:cNvSpPr/>
          <p:nvPr/>
        </p:nvSpPr>
        <p:spPr>
          <a:xfrm rot="16200000">
            <a:off x="4911549" y="4304187"/>
            <a:ext cx="383237" cy="156865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/>
          <p:cNvSpPr/>
          <p:nvPr/>
        </p:nvSpPr>
        <p:spPr>
          <a:xfrm rot="16200000">
            <a:off x="5216349" y="4304187"/>
            <a:ext cx="383237" cy="156865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Bent Arrow 36"/>
          <p:cNvSpPr/>
          <p:nvPr/>
        </p:nvSpPr>
        <p:spPr>
          <a:xfrm>
            <a:off x="5378777" y="4267200"/>
            <a:ext cx="304800" cy="270326"/>
          </a:xfrm>
          <a:prstGeom prst="ben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Bent Arrow 37"/>
          <p:cNvSpPr/>
          <p:nvPr/>
        </p:nvSpPr>
        <p:spPr>
          <a:xfrm rot="10800000" flipV="1">
            <a:off x="4493215" y="4227184"/>
            <a:ext cx="275414" cy="345271"/>
          </a:xfrm>
          <a:prstGeom prst="ben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4572000" y="1219199"/>
            <a:ext cx="0" cy="152634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Bent Arrow 41"/>
          <p:cNvSpPr/>
          <p:nvPr/>
        </p:nvSpPr>
        <p:spPr>
          <a:xfrm rot="10800000">
            <a:off x="3733800" y="2610968"/>
            <a:ext cx="304800" cy="270326"/>
          </a:xfrm>
          <a:prstGeom prst="ben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Right Arrow 42"/>
          <p:cNvSpPr/>
          <p:nvPr/>
        </p:nvSpPr>
        <p:spPr>
          <a:xfrm rot="5400000">
            <a:off x="4225749" y="2777949"/>
            <a:ext cx="383237" cy="156865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Arrow 48"/>
          <p:cNvSpPr/>
          <p:nvPr/>
        </p:nvSpPr>
        <p:spPr>
          <a:xfrm rot="5400000">
            <a:off x="4535014" y="2777949"/>
            <a:ext cx="383237" cy="156865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Bent Arrow 50"/>
          <p:cNvSpPr/>
          <p:nvPr/>
        </p:nvSpPr>
        <p:spPr>
          <a:xfrm flipV="1">
            <a:off x="4677586" y="2610967"/>
            <a:ext cx="275414" cy="284632"/>
          </a:xfrm>
          <a:prstGeom prst="ben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Right Arrow 51"/>
          <p:cNvSpPr/>
          <p:nvPr/>
        </p:nvSpPr>
        <p:spPr>
          <a:xfrm>
            <a:off x="990600" y="4038600"/>
            <a:ext cx="2438400" cy="258677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Arrow 62"/>
          <p:cNvSpPr/>
          <p:nvPr/>
        </p:nvSpPr>
        <p:spPr>
          <a:xfrm rot="2922128">
            <a:off x="2808790" y="3804917"/>
            <a:ext cx="354348" cy="21298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ight Arrow 63"/>
          <p:cNvSpPr/>
          <p:nvPr/>
        </p:nvSpPr>
        <p:spPr>
          <a:xfrm rot="2922128">
            <a:off x="2381963" y="3801869"/>
            <a:ext cx="354348" cy="21298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ight Arrow 64"/>
          <p:cNvSpPr/>
          <p:nvPr/>
        </p:nvSpPr>
        <p:spPr>
          <a:xfrm rot="2922128">
            <a:off x="1956426" y="3808746"/>
            <a:ext cx="354348" cy="21298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1998198" y="5105400"/>
            <a:ext cx="0" cy="86255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828800" y="4643735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67602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17098" y="2743200"/>
            <a:ext cx="7620000" cy="1676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6200000">
            <a:off x="2162965" y="2883232"/>
            <a:ext cx="5105401" cy="177733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953000" y="1219199"/>
            <a:ext cx="0" cy="1524001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95800" y="4424065"/>
            <a:ext cx="0" cy="1900536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5604334" y="3657600"/>
            <a:ext cx="1627278" cy="10562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817098" y="3560298"/>
            <a:ext cx="3009899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191000" y="531056"/>
            <a:ext cx="0" cy="221214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876800" y="4419599"/>
            <a:ext cx="0" cy="190500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17098" y="3962400"/>
            <a:ext cx="300989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17097" y="3124200"/>
            <a:ext cx="300989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604334" y="3200400"/>
            <a:ext cx="283276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57800" y="533987"/>
            <a:ext cx="0" cy="221214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16200000">
            <a:off x="3012133" y="5065066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Quaker Lane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50512" y="39624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Janneys</a:t>
            </a:r>
            <a:r>
              <a:rPr lang="en-US" sz="2400" b="1" dirty="0" smtClean="0"/>
              <a:t> Lane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5257800" y="4419600"/>
            <a:ext cx="0" cy="190500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572000" y="1219199"/>
            <a:ext cx="0" cy="152634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17098" y="3083393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Seminary Road</a:t>
            </a:r>
            <a:endParaRPr lang="en-US" sz="2400" b="1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7231612" y="3657600"/>
            <a:ext cx="769388" cy="22860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001000" y="3886200"/>
            <a:ext cx="436098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ight Arrow 30"/>
          <p:cNvSpPr/>
          <p:nvPr/>
        </p:nvSpPr>
        <p:spPr>
          <a:xfrm rot="16200000">
            <a:off x="4911549" y="4304187"/>
            <a:ext cx="383237" cy="156865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 rot="16200000">
            <a:off x="5216349" y="4304187"/>
            <a:ext cx="383237" cy="156865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Bent Arrow 32"/>
          <p:cNvSpPr/>
          <p:nvPr/>
        </p:nvSpPr>
        <p:spPr>
          <a:xfrm>
            <a:off x="5378777" y="4267200"/>
            <a:ext cx="304800" cy="270326"/>
          </a:xfrm>
          <a:prstGeom prst="ben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Bent Arrow 33"/>
          <p:cNvSpPr/>
          <p:nvPr/>
        </p:nvSpPr>
        <p:spPr>
          <a:xfrm rot="10800000" flipV="1">
            <a:off x="4493215" y="4227184"/>
            <a:ext cx="275414" cy="345271"/>
          </a:xfrm>
          <a:prstGeom prst="ben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Bent Arrow 34"/>
          <p:cNvSpPr/>
          <p:nvPr/>
        </p:nvSpPr>
        <p:spPr>
          <a:xfrm rot="10800000">
            <a:off x="3733800" y="2610968"/>
            <a:ext cx="304800" cy="270326"/>
          </a:xfrm>
          <a:prstGeom prst="ben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Right Arrow 35"/>
          <p:cNvSpPr/>
          <p:nvPr/>
        </p:nvSpPr>
        <p:spPr>
          <a:xfrm rot="5400000">
            <a:off x="4225749" y="2777949"/>
            <a:ext cx="383237" cy="156865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 rot="5400000">
            <a:off x="4535014" y="2777949"/>
            <a:ext cx="383237" cy="156865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Bent Arrow 37"/>
          <p:cNvSpPr/>
          <p:nvPr/>
        </p:nvSpPr>
        <p:spPr>
          <a:xfrm flipV="1">
            <a:off x="4677586" y="2610967"/>
            <a:ext cx="275414" cy="284632"/>
          </a:xfrm>
          <a:prstGeom prst="ben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Bent Arrow 38"/>
          <p:cNvSpPr/>
          <p:nvPr/>
        </p:nvSpPr>
        <p:spPr>
          <a:xfrm rot="5400000">
            <a:off x="3710559" y="4089326"/>
            <a:ext cx="277313" cy="383233"/>
          </a:xfrm>
          <a:prstGeom prst="bentArrow">
            <a:avLst/>
          </a:prstGeom>
          <a:solidFill>
            <a:srgbClr val="1DA3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Bent Arrow 39"/>
          <p:cNvSpPr/>
          <p:nvPr/>
        </p:nvSpPr>
        <p:spPr>
          <a:xfrm rot="16200000" flipV="1">
            <a:off x="3676092" y="3562908"/>
            <a:ext cx="304800" cy="341784"/>
          </a:xfrm>
          <a:prstGeom prst="bentArrow">
            <a:avLst/>
          </a:prstGeom>
          <a:solidFill>
            <a:srgbClr val="1DA3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3657600" y="3774948"/>
            <a:ext cx="457201" cy="152400"/>
          </a:xfrm>
          <a:prstGeom prst="rightArrow">
            <a:avLst/>
          </a:prstGeom>
          <a:solidFill>
            <a:srgbClr val="1DA3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/>
          <p:cNvSpPr/>
          <p:nvPr/>
        </p:nvSpPr>
        <p:spPr>
          <a:xfrm rot="10800000">
            <a:off x="5221090" y="2974566"/>
            <a:ext cx="383238" cy="192735"/>
          </a:xfrm>
          <a:prstGeom prst="rightArrow">
            <a:avLst/>
          </a:prstGeom>
          <a:solidFill>
            <a:srgbClr val="1DA3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Bent Arrow 42"/>
          <p:cNvSpPr/>
          <p:nvPr/>
        </p:nvSpPr>
        <p:spPr>
          <a:xfrm rot="16200000">
            <a:off x="5316766" y="2803539"/>
            <a:ext cx="304800" cy="270326"/>
          </a:xfrm>
          <a:prstGeom prst="bentArrow">
            <a:avLst/>
          </a:prstGeom>
          <a:solidFill>
            <a:srgbClr val="1DA3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Right Arrow 43"/>
          <p:cNvSpPr/>
          <p:nvPr/>
        </p:nvSpPr>
        <p:spPr>
          <a:xfrm rot="10800000">
            <a:off x="5221091" y="3319701"/>
            <a:ext cx="383237" cy="156865"/>
          </a:xfrm>
          <a:prstGeom prst="rightArrow">
            <a:avLst/>
          </a:prstGeom>
          <a:solidFill>
            <a:srgbClr val="1DA3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Bent Arrow 44"/>
          <p:cNvSpPr/>
          <p:nvPr/>
        </p:nvSpPr>
        <p:spPr>
          <a:xfrm rot="5400000" flipV="1">
            <a:off x="5349326" y="3402590"/>
            <a:ext cx="275414" cy="234607"/>
          </a:xfrm>
          <a:prstGeom prst="bentArrow">
            <a:avLst/>
          </a:prstGeom>
          <a:solidFill>
            <a:srgbClr val="1DA3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85800" y="3810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Proposed Lane Configuration Change</a:t>
            </a:r>
            <a:endParaRPr lang="en-US" sz="3600" dirty="0"/>
          </a:p>
        </p:txBody>
      </p:sp>
      <p:sp>
        <p:nvSpPr>
          <p:cNvPr id="47" name="Rectangle 46"/>
          <p:cNvSpPr/>
          <p:nvPr/>
        </p:nvSpPr>
        <p:spPr>
          <a:xfrm>
            <a:off x="3276600" y="3200400"/>
            <a:ext cx="1219200" cy="137205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5024735" y="2590344"/>
            <a:ext cx="918865" cy="121965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84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886"/>
            <a:ext cx="8229600" cy="1143000"/>
          </a:xfrm>
        </p:spPr>
        <p:txBody>
          <a:bodyPr/>
          <a:lstStyle/>
          <a:p>
            <a:r>
              <a:rPr lang="en-US" dirty="0" smtClean="0"/>
              <a:t>Analysis of Proposals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416865"/>
              </p:ext>
            </p:extLst>
          </p:nvPr>
        </p:nvGraphicFramePr>
        <p:xfrm>
          <a:off x="76200" y="2895600"/>
          <a:ext cx="8915404" cy="1295400"/>
        </p:xfrm>
        <a:graphic>
          <a:graphicData uri="http://schemas.openxmlformats.org/drawingml/2006/table">
            <a:tbl>
              <a:tblPr/>
              <a:tblGrid>
                <a:gridCol w="2335793"/>
                <a:gridCol w="712961"/>
                <a:gridCol w="651850"/>
                <a:gridCol w="651850"/>
                <a:gridCol w="651850"/>
                <a:gridCol w="651850"/>
                <a:gridCol w="651850"/>
                <a:gridCol w="651850"/>
                <a:gridCol w="651850"/>
                <a:gridCol w="651850"/>
                <a:gridCol w="651850"/>
              </a:tblGrid>
              <a:tr h="2590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SEMINARY RD. &amp; QUAKER LN.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AM Peak Hour LOS- HCM</a:t>
                      </a:r>
                    </a:p>
                  </a:txBody>
                  <a:tcPr marL="9395" marR="9395" marT="939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PM Peak Hour LOS- HCM</a:t>
                      </a:r>
                    </a:p>
                  </a:txBody>
                  <a:tcPr marL="9395" marR="9395" marT="939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90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EB</a:t>
                      </a:r>
                    </a:p>
                  </a:txBody>
                  <a:tcPr marL="9395" marR="9395" marT="939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WB</a:t>
                      </a:r>
                    </a:p>
                  </a:txBody>
                  <a:tcPr marL="9395" marR="9395" marT="93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NB</a:t>
                      </a:r>
                    </a:p>
                  </a:txBody>
                  <a:tcPr marL="9395" marR="9395" marT="93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SB</a:t>
                      </a:r>
                    </a:p>
                  </a:txBody>
                  <a:tcPr marL="9395" marR="9395" marT="93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Overall</a:t>
                      </a:r>
                    </a:p>
                  </a:txBody>
                  <a:tcPr marL="9395" marR="9395" marT="93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EB</a:t>
                      </a:r>
                    </a:p>
                  </a:txBody>
                  <a:tcPr marL="9395" marR="9395" marT="939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WB</a:t>
                      </a:r>
                    </a:p>
                  </a:txBody>
                  <a:tcPr marL="9395" marR="9395" marT="93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NB</a:t>
                      </a:r>
                    </a:p>
                  </a:txBody>
                  <a:tcPr marL="9395" marR="9395" marT="93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SB</a:t>
                      </a:r>
                    </a:p>
                  </a:txBody>
                  <a:tcPr marL="9395" marR="9395" marT="93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Overall</a:t>
                      </a:r>
                    </a:p>
                  </a:txBody>
                  <a:tcPr marL="9395" marR="9395" marT="93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Existing Conditions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395" marR="9395" marT="939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395" marR="9395" marT="939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Proposed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395" marR="9395" marT="939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395" marR="9395" marT="939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Proposed – Barn’s Dance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395" marR="9395" marT="939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9395" marR="9395" marT="939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76600" y="22860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Level of Service Analysis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51082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543800" cy="6858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Effects on Eastbound AM Queue Lengths</a:t>
            </a:r>
            <a:endParaRPr 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8" t="23629" r="2806" b="23087"/>
          <a:stretch/>
        </p:blipFill>
        <p:spPr bwMode="auto">
          <a:xfrm>
            <a:off x="228600" y="914400"/>
            <a:ext cx="8534400" cy="5365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 flipV="1">
            <a:off x="5943600" y="5105400"/>
            <a:ext cx="1066800" cy="1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4876800" y="4724400"/>
            <a:ext cx="1066800" cy="381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3834384" y="4191000"/>
            <a:ext cx="1066800" cy="533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3048000" y="3429000"/>
            <a:ext cx="792480" cy="762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1828800" y="2057400"/>
            <a:ext cx="1219200" cy="13716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5943600" y="5181600"/>
            <a:ext cx="1066800" cy="12039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4876800" y="4800600"/>
            <a:ext cx="1066800" cy="36499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733800" y="4206240"/>
            <a:ext cx="1173480" cy="590932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3048000" y="3505200"/>
            <a:ext cx="722376" cy="70104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 flipV="1">
            <a:off x="2667000" y="3106746"/>
            <a:ext cx="381000" cy="39845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9" name="TextBox 2058"/>
          <p:cNvSpPr txBox="1"/>
          <p:nvPr/>
        </p:nvSpPr>
        <p:spPr>
          <a:xfrm>
            <a:off x="3974592" y="2057400"/>
            <a:ext cx="196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Existing Queue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944112" y="2411492"/>
            <a:ext cx="196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Proposal  Queue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flipH="1">
            <a:off x="3647694" y="2242066"/>
            <a:ext cx="2667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3657600" y="2596158"/>
            <a:ext cx="26670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31648" y="4724400"/>
            <a:ext cx="2823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Eastbound Queue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2062" name="Straight Arrow Connector 2061"/>
          <p:cNvCxnSpPr/>
          <p:nvPr/>
        </p:nvCxnSpPr>
        <p:spPr>
          <a:xfrm flipV="1">
            <a:off x="2247900" y="2665199"/>
            <a:ext cx="44196" cy="1285012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1828800" y="3200400"/>
            <a:ext cx="838200" cy="1524002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6931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543800" cy="6858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Effects on Eastbound PM Queue Lengths</a:t>
            </a:r>
            <a:endParaRPr 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8" t="23629" r="2806" b="23087"/>
          <a:stretch/>
        </p:blipFill>
        <p:spPr bwMode="auto">
          <a:xfrm>
            <a:off x="228600" y="914400"/>
            <a:ext cx="8534400" cy="5365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 flipV="1">
            <a:off x="5943600" y="5105400"/>
            <a:ext cx="1066800" cy="1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4876800" y="4724400"/>
            <a:ext cx="1066800" cy="381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3834384" y="4191000"/>
            <a:ext cx="1066800" cy="533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3048000" y="3429000"/>
            <a:ext cx="792480" cy="762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1524000" y="1752600"/>
            <a:ext cx="1524000" cy="1676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5943600" y="5181600"/>
            <a:ext cx="1066800" cy="12039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4876800" y="4800600"/>
            <a:ext cx="1066800" cy="36499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3733800" y="4206240"/>
            <a:ext cx="1173480" cy="590932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 flipV="1">
            <a:off x="3048000" y="3505200"/>
            <a:ext cx="722376" cy="70104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 flipV="1">
            <a:off x="2514600" y="2922080"/>
            <a:ext cx="533400" cy="583122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9" name="TextBox 2058"/>
          <p:cNvSpPr txBox="1"/>
          <p:nvPr/>
        </p:nvSpPr>
        <p:spPr>
          <a:xfrm>
            <a:off x="3974592" y="2057400"/>
            <a:ext cx="196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white"/>
                </a:solidFill>
              </a:rPr>
              <a:t>Existing Queue</a:t>
            </a: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944112" y="2411492"/>
            <a:ext cx="1969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white"/>
                </a:solidFill>
              </a:rPr>
              <a:t>Proposal  Queue</a:t>
            </a:r>
            <a:endParaRPr lang="en-US" b="1" dirty="0">
              <a:solidFill>
                <a:prstClr val="white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flipH="1">
            <a:off x="3647694" y="2242066"/>
            <a:ext cx="2667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3657600" y="2596158"/>
            <a:ext cx="26670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31648" y="4724400"/>
            <a:ext cx="2823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prstClr val="white"/>
                </a:solidFill>
              </a:rPr>
              <a:t>Eastbound Queue</a:t>
            </a:r>
            <a:endParaRPr lang="en-US" sz="1600" b="1" dirty="0">
              <a:solidFill>
                <a:prstClr val="white"/>
              </a:solidFill>
            </a:endParaRPr>
          </a:p>
        </p:txBody>
      </p:sp>
      <p:cxnSp>
        <p:nvCxnSpPr>
          <p:cNvPr id="2062" name="Straight Arrow Connector 2061"/>
          <p:cNvCxnSpPr/>
          <p:nvPr/>
        </p:nvCxnSpPr>
        <p:spPr>
          <a:xfrm flipH="1" flipV="1">
            <a:off x="2155173" y="2454165"/>
            <a:ext cx="477" cy="1355835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1796700" y="2971800"/>
            <a:ext cx="717900" cy="1734313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298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Queue Analysis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871481"/>
              </p:ext>
            </p:extLst>
          </p:nvPr>
        </p:nvGraphicFramePr>
        <p:xfrm>
          <a:off x="152400" y="1600200"/>
          <a:ext cx="8763005" cy="1447800"/>
        </p:xfrm>
        <a:graphic>
          <a:graphicData uri="http://schemas.openxmlformats.org/drawingml/2006/table">
            <a:tbl>
              <a:tblPr/>
              <a:tblGrid>
                <a:gridCol w="1973649"/>
                <a:gridCol w="710514"/>
                <a:gridCol w="710514"/>
                <a:gridCol w="710514"/>
                <a:gridCol w="631568"/>
                <a:gridCol w="710514"/>
                <a:gridCol w="631568"/>
                <a:gridCol w="631568"/>
                <a:gridCol w="631568"/>
                <a:gridCol w="710514"/>
                <a:gridCol w="710514"/>
              </a:tblGrid>
              <a:tr h="2895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SEMINARY RD. &amp; QUAKER LN.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AM Peak Hour Queue Length 95th -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Synchro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95" marR="9395" marT="939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9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EBL</a:t>
                      </a:r>
                    </a:p>
                  </a:txBody>
                  <a:tcPr marL="9395" marR="9395" marT="939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EBT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EBR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WBL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WBT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WBR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NBL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NBT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SBL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SBT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Existing Conditions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171</a:t>
                      </a:r>
                    </a:p>
                  </a:txBody>
                  <a:tcPr marL="9395" marR="9395" marT="939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1092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392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1357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506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#588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Proposed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9395" marR="9395" marT="939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846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417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1415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523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576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Proposed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– Barn’s Dance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5" marR="9395" marT="939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724.0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118.0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343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1149.0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408.0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115.0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485.0</a:t>
                      </a:r>
                    </a:p>
                  </a:txBody>
                  <a:tcPr marL="9395" marR="9395" marT="93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550605"/>
              </p:ext>
            </p:extLst>
          </p:nvPr>
        </p:nvGraphicFramePr>
        <p:xfrm>
          <a:off x="152400" y="3962400"/>
          <a:ext cx="8763001" cy="1219200"/>
        </p:xfrm>
        <a:graphic>
          <a:graphicData uri="http://schemas.openxmlformats.org/drawingml/2006/table">
            <a:tbl>
              <a:tblPr/>
              <a:tblGrid>
                <a:gridCol w="1998579"/>
                <a:gridCol w="691816"/>
                <a:gridCol w="691816"/>
                <a:gridCol w="691816"/>
                <a:gridCol w="691816"/>
                <a:gridCol w="691816"/>
                <a:gridCol w="691816"/>
                <a:gridCol w="614947"/>
                <a:gridCol w="614947"/>
                <a:gridCol w="691816"/>
                <a:gridCol w="691816"/>
              </a:tblGrid>
              <a:tr h="2438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SEMINARY RD. &amp; QUAKER LN.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PM Peak Hour Queue Length 95th -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Synchro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3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EBL</a:t>
                      </a:r>
                    </a:p>
                  </a:txBody>
                  <a:tcPr marL="9409" marR="9409" marT="9409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EBT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EBR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WBL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WBT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WBR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NBL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NBT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SBL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SBT</a:t>
                      </a:r>
                    </a:p>
                  </a:txBody>
                  <a:tcPr marL="9409" marR="9409" marT="94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Existing Conditions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</a:t>
                      </a:r>
                    </a:p>
                  </a:txBody>
                  <a:tcPr marL="9409" marR="9409" marT="9409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1173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351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n/a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540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401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389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655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Proposed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409" marR="9409" marT="9409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869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323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551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407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412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655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Proposed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– Barn’s Dance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409" marR="9409" marT="9409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699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194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243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442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336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261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521</a:t>
                      </a:r>
                    </a:p>
                  </a:txBody>
                  <a:tcPr marL="9409" marR="9409" marT="9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5242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333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265</Words>
  <Application>Microsoft Office PowerPoint</Application>
  <PresentationFormat>On-screen Show (4:3)</PresentationFormat>
  <Paragraphs>168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Quaker Lane &amp; Seminary Road/ Janney’s Lane March 14, 2013</vt:lpstr>
      <vt:lpstr>Current Conditions</vt:lpstr>
      <vt:lpstr>PowerPoint Presentation</vt:lpstr>
      <vt:lpstr>PowerPoint Presentation</vt:lpstr>
      <vt:lpstr>Analysis of Proposals</vt:lpstr>
      <vt:lpstr>Effects on Eastbound AM Queue Lengths</vt:lpstr>
      <vt:lpstr>Effects on Eastbound PM Queue Lengths</vt:lpstr>
      <vt:lpstr>Queue Analysis</vt:lpstr>
      <vt:lpstr>Questions?</vt:lpstr>
    </vt:vector>
  </TitlesOfParts>
  <Company>City of Alexandria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Quaker Lane &amp; Seminary Road Intersection:  Short Term Improvement Plan</dc:title>
  <dc:creator>Chris Dowling</dc:creator>
  <cp:lastModifiedBy>Nancy Jennings</cp:lastModifiedBy>
  <cp:revision>20</cp:revision>
  <dcterms:created xsi:type="dcterms:W3CDTF">2013-03-08T19:06:01Z</dcterms:created>
  <dcterms:modified xsi:type="dcterms:W3CDTF">2013-03-26T10:59:40Z</dcterms:modified>
</cp:coreProperties>
</file>